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6" r:id="rId4"/>
    <p:sldId id="711" r:id="rId5"/>
    <p:sldId id="715" r:id="rId6"/>
    <p:sldId id="712" r:id="rId7"/>
    <p:sldId id="714" r:id="rId8"/>
    <p:sldId id="71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F1100-D7E7-4319-AD5F-3EC424D59CAE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088B-A37C-4306-A14F-121DFF837F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25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3A732-A9E3-4F28-AE04-7B4017993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819B6EF-E3EA-4F6C-AA15-EB43EAB5A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AC2F65-4F0C-4E7B-B401-A28914D1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91E357-8FF2-494F-9A9D-21367E77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76966B-9415-4B6A-93D9-DB456D8F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9B3BA8-E3C3-42FD-AB16-18799AF5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727D8BE-D87E-419E-82C1-37709D5B3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94EA04-F096-4E3C-BCD1-8EE0B3FB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660D3C-0779-4D97-B808-7C74590A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9A7CA1-C0A1-49FD-8BCC-F1E333F7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02DBC59-D4F4-48FE-93AF-5C5668475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1D4C513-5DBB-48D7-A126-0BCCD6361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9FBE287-B963-4E09-936E-A2184A38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FB3EE7-527D-474D-B9E3-D5B1EEA5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2658EE8-D9BF-4647-80A0-70B80758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37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467" y="2130426"/>
            <a:ext cx="9944133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820800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470" y="480996"/>
            <a:ext cx="7776633" cy="661988"/>
          </a:xfrm>
        </p:spPr>
        <p:txBody>
          <a:bodyPr/>
          <a:lstStyle>
            <a:lvl1pPr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2073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466" y="4406901"/>
            <a:ext cx="9992817" cy="1362075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3466" y="2906713"/>
            <a:ext cx="999281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166045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518" y="500042"/>
            <a:ext cx="7776633" cy="661988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78518" y="1773238"/>
            <a:ext cx="4904316" cy="3333750"/>
          </a:xfrm>
        </p:spPr>
        <p:txBody>
          <a:bodyPr/>
          <a:lstStyle>
            <a:lvl1pPr>
              <a:defRPr sz="22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86034" y="1773238"/>
            <a:ext cx="4906433" cy="3333750"/>
          </a:xfrm>
        </p:spPr>
        <p:txBody>
          <a:bodyPr/>
          <a:lstStyle>
            <a:lvl1pPr>
              <a:defRPr lang="de-DE" sz="2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9528254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17514"/>
            <a:ext cx="10972800" cy="796908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1800" b="1">
                <a:latin typeface="Arial" pitchFamily="34" charset="0"/>
                <a:cs typeface="Arial" pitchFamily="34" charset="0"/>
              </a:defRPr>
            </a:lvl3pPr>
            <a:lvl4pPr>
              <a:defRPr sz="1600" b="1"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712525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518" y="480996"/>
            <a:ext cx="7776633" cy="661988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455311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11667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2322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2C298-3516-4B9D-93DA-83CC42DA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875FAA-7C5A-4E46-A6A4-C8DF5FD5F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18D186-F2D7-451D-A81B-B75E63BD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B1D421-0E11-4A2C-ABB4-DD45A0FF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1902CF-F7E5-4486-BE01-690877CD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019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552283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518" y="500042"/>
            <a:ext cx="7776633" cy="661988"/>
          </a:xfrm>
        </p:spPr>
        <p:txBody>
          <a:bodyPr/>
          <a:lstStyle>
            <a:lvl1pPr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192302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90567" y="908050"/>
            <a:ext cx="2501900" cy="41989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78518" y="908050"/>
            <a:ext cx="7308849" cy="4198938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5128273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518" y="500042"/>
            <a:ext cx="7776633" cy="661988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78518" y="1773238"/>
            <a:ext cx="4904316" cy="333375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86034" y="1773238"/>
            <a:ext cx="4906433" cy="333375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6777781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518" y="500042"/>
            <a:ext cx="7776633" cy="661988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78518" y="1773238"/>
            <a:ext cx="4904316" cy="333375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786034" y="1773239"/>
            <a:ext cx="4906433" cy="159067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786034" y="3516314"/>
            <a:ext cx="4906433" cy="159067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293511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05AC1-584A-40A6-B4CA-33DAD25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D20B630-6A2D-4785-96F8-65D657B13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50BDD9-2892-49D3-9342-16E6FA4C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F037211-EDFE-4CC5-8E09-05FC1969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48CAA2-E5ED-4C77-B89C-B5A7C9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7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0A05B-FB9C-4D1F-9D2F-7E134F6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5DAA7C-CB8A-4F4E-8070-ED244231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ADACFAF-0660-42AC-9630-95616B763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BCF298C-CA9A-420D-9172-E1F35BC4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B024B2-38B2-4455-BCF6-D690BCBE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9DAD09F-1844-4CD9-99C1-6E8B481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77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76A36-3E39-4E35-B419-4E6A9135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7350EEF-7372-4EB1-B7AA-1DCCBCAE1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82E3AE-93B9-45D2-80C1-D27D06F5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F5CC862-0E72-4D62-9FD3-773F1136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26E6E5B-74C8-49F4-A534-BF5EAE65E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4DEF49E-76EB-4615-86F9-793BE87D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E69108D-1AFC-4450-BC2D-F3241713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8C5279B-D66C-4257-92D8-6D5C5BA7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61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DDFEA5-F949-44CF-93E2-A4CA9F10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721D317-BE9F-4634-818B-37D95B2B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ECD031C-4B8C-4B1D-8D82-183C9E26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C610C9E-9C3C-4B42-B34D-DF87E296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7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B6F086B-85D0-498A-ABBC-86F29E39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537995C-DA55-4323-97D9-563F92F9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67CDEE8-649B-429B-B441-0D7D647D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99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8C34F7-2F26-4C09-B812-D63EF1B9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BB8D76-F5EB-48C4-B1C5-8491C113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E4B2158-DB2D-4ECB-9300-0AB3AFB1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92B8CC-3240-408B-9F4E-E0600661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3F727F9-4829-4923-B0D1-3F03EFA5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A0AECE3-1D9E-4CE5-BADE-279C2860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0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17E86B-F458-4367-833D-BA966C31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A522B2C-CCDA-4C99-9CC3-197A4ECA3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41BFA58-2B6D-4272-8378-C1EC8887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C8D9B95-5B67-41F8-9BF5-61803D92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89C67F-454D-4E9F-972C-4E519871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936A6F3-32DC-4FB1-8E38-C4F412B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42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504C30F-3AB8-481B-A1A1-67282110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817330-A161-493B-8AC3-014232C9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2D1EC3-FD19-4DA1-9ECB-5E8D76FE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F9DB-5F1B-40CD-8471-309624F72E31}" type="datetimeFigureOut">
              <a:rPr lang="sl-SI" smtClean="0"/>
              <a:t>22. 08. 2025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B5D465C-4FC0-496F-884B-0C0F4EF1F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7784A4-7CD4-4876-BEEA-789709160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3FF8-D466-4986-AD1A-FB39A22EC4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28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 descr="OWD_Pegs_bckgrnds_0510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91"/>
          <p:cNvSpPr>
            <a:spLocks noChangeArrowheads="1"/>
          </p:cNvSpPr>
          <p:nvPr userDrawn="1"/>
        </p:nvSpPr>
        <p:spPr bwMode="auto">
          <a:xfrm>
            <a:off x="10949517" y="5980113"/>
            <a:ext cx="853016" cy="639762"/>
          </a:xfrm>
          <a:prstGeom prst="ellipse">
            <a:avLst/>
          </a:prstGeom>
          <a:solidFill>
            <a:srgbClr val="EBA10D"/>
          </a:solidFill>
          <a:ln w="25400">
            <a:noFill/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/>
              <a:cs typeface="ＭＳ Ｐゴシック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685800" y="-26988"/>
            <a:ext cx="558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098" dir="839920" algn="ctr" rotWithShape="0">
              <a:srgbClr val="00013C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DFFF9"/>
                </a:solidFill>
                <a:latin typeface="Arial Bold" pitchFamily="1" charset="0"/>
                <a:ea typeface="ＭＳ Ｐゴシック" pitchFamily="1" charset="-128"/>
                <a:cs typeface="ＭＳ Ｐゴシック" pitchFamily="1" charset="-128"/>
              </a:rPr>
              <a:t>OPEN WATER DIVER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070112" y="6092825"/>
            <a:ext cx="6351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fld id="{50EE2E99-3367-4462-9333-17717A49BCC3}" type="slidenum">
              <a:rPr lang="en-GB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pPr algn="ctr">
                <a:defRPr/>
              </a:pPr>
              <a:t>‹#›</a:t>
            </a:fld>
            <a:endParaRPr lang="de-DE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6223000" y="285751"/>
            <a:ext cx="5562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 sz="2200" b="1">
              <a:solidFill>
                <a:srgbClr val="5F5F5F"/>
              </a:solidFill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901700" y="1828801"/>
            <a:ext cx="10922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180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1" y="2471738"/>
            <a:ext cx="1001395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1179514"/>
            <a:ext cx="777663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5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400" b="1" kern="1200" cap="all" dirty="0">
          <a:solidFill>
            <a:srgbClr val="FFC50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505"/>
          </a:solidFill>
          <a:latin typeface="Arial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505"/>
          </a:solidFill>
          <a:latin typeface="Arial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505"/>
          </a:solidFill>
          <a:latin typeface="Arial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505"/>
          </a:solidFill>
          <a:latin typeface="Arial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20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85898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85898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85898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85898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upd-pozejdon.s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ping-adriatic.com/sl/marina-kamp-labin/zemljevid-navodil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vessi.com/en/get-certified/scuba-diving/open-water-diver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A080E25-DA7F-4D4B-8767-0648B0EA8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781"/>
            <a:ext cx="12192000" cy="576121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87D3DA73-834C-4DBA-AE98-F2C28B851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12"/>
            <a:ext cx="12191999" cy="1123950"/>
          </a:xfrm>
          <a:prstGeom prst="rect">
            <a:avLst/>
          </a:prstGeom>
          <a:solidFill>
            <a:srgbClr val="18589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en-US" sz="1800">
              <a:latin typeface="Verdana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190B02-E9D3-40E8-B10B-464672F3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85" y="367159"/>
            <a:ext cx="11451819" cy="145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185898"/>
              </a:buClr>
              <a:buFont typeface="Wingdings" pitchFamily="2" charset="2"/>
              <a:buNone/>
            </a:pPr>
            <a:r>
              <a:rPr lang="sl-SI" altLang="en-US" sz="2800" dirty="0">
                <a:solidFill>
                  <a:srgbClr val="FFFF00"/>
                </a:solidFill>
              </a:rPr>
              <a:t>Kreditno ovrednotena </a:t>
            </a:r>
            <a:r>
              <a:rPr lang="sl-SI" altLang="en-US" sz="2800" dirty="0" err="1">
                <a:solidFill>
                  <a:srgbClr val="FFFF00"/>
                </a:solidFill>
              </a:rPr>
              <a:t>obštudijska</a:t>
            </a:r>
            <a:r>
              <a:rPr lang="sl-SI" altLang="en-US" sz="2800" dirty="0">
                <a:solidFill>
                  <a:srgbClr val="FFFF00"/>
                </a:solidFill>
              </a:rPr>
              <a:t> dejavnost: </a:t>
            </a:r>
            <a:r>
              <a:rPr lang="sl-SI" altLang="en-US" sz="2800" dirty="0">
                <a:solidFill>
                  <a:srgbClr val="FF33CC"/>
                </a:solidFill>
              </a:rPr>
              <a:t>POTAPLJANJE – 3 ECTS</a:t>
            </a:r>
          </a:p>
          <a:p>
            <a:pPr eaLnBrk="1" hangingPunct="1">
              <a:spcBef>
                <a:spcPct val="20000"/>
              </a:spcBef>
              <a:buClr>
                <a:srgbClr val="185898"/>
              </a:buClr>
              <a:buFont typeface="Wingdings" pitchFamily="2" charset="2"/>
              <a:buNone/>
            </a:pPr>
            <a:r>
              <a:rPr lang="sl-SI" altLang="en-US" sz="1800" dirty="0">
                <a:solidFill>
                  <a:srgbClr val="FFFF00"/>
                </a:solidFill>
              </a:rPr>
              <a:t>Program: </a:t>
            </a:r>
            <a:r>
              <a:rPr lang="sl-SI" altLang="en-US" sz="1800" b="1" dirty="0">
                <a:solidFill>
                  <a:srgbClr val="FFFF00"/>
                </a:solidFill>
              </a:rPr>
              <a:t>POTAPLJAČ ODPRTIH VODA </a:t>
            </a:r>
            <a:r>
              <a:rPr lang="sl-SI" altLang="en-US" sz="1800" dirty="0">
                <a:solidFill>
                  <a:schemeClr val="bg1"/>
                </a:solidFill>
              </a:rPr>
              <a:t>(potapljanje z avtonomno potapljaško opremo do globine 18m)</a:t>
            </a:r>
            <a:endParaRPr lang="sl-SI" altLang="en-US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185898"/>
              </a:buClr>
              <a:buFont typeface="Wingdings" pitchFamily="2" charset="2"/>
              <a:buNone/>
            </a:pPr>
            <a:r>
              <a:rPr lang="sl-SI" altLang="en-US" sz="1800" dirty="0">
                <a:solidFill>
                  <a:srgbClr val="FFFF00"/>
                </a:solidFill>
              </a:rPr>
              <a:t>Začetek predmeta: predvidoma v začetku novembra 2025</a:t>
            </a:r>
            <a:endParaRPr lang="de-DE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6D50777-AFCA-4B34-BCCF-4ED97CB5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1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51775F6-FE3B-3401-D97A-546CCD279484}"/>
              </a:ext>
            </a:extLst>
          </p:cNvPr>
          <p:cNvSpPr txBox="1"/>
          <p:nvPr/>
        </p:nvSpPr>
        <p:spPr>
          <a:xfrm>
            <a:off x="135467" y="2235200"/>
            <a:ext cx="2277533" cy="369332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Selanova ulica 12,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2B14B7-BF37-12D1-F4FF-63DE7DBAE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0420"/>
            <a:ext cx="12192000" cy="2632314"/>
          </a:xfrm>
          <a:prstGeom prst="rect">
            <a:avLst/>
          </a:prstGeom>
          <a:solidFill>
            <a:srgbClr val="66CCFF"/>
          </a:solidFill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54868F95-8C52-4099-3A0F-F3A27D52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934" y="2113478"/>
            <a:ext cx="4885266" cy="1688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buNone/>
            </a:pPr>
            <a:r>
              <a:rPr lang="sl-S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Univerzitetno potapljaško društvo </a:t>
            </a:r>
            <a:r>
              <a:rPr lang="sl-SI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POZEJDON</a:t>
            </a:r>
            <a:endParaRPr lang="sl-SI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l-S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Selanova ulica 12 </a:t>
            </a:r>
          </a:p>
          <a:p>
            <a:pPr>
              <a:buNone/>
            </a:pPr>
            <a:r>
              <a:rPr lang="sl-S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1000 Ljubljana</a:t>
            </a:r>
          </a:p>
          <a:p>
            <a:pPr>
              <a:buNone/>
            </a:pPr>
            <a:r>
              <a:rPr lang="sl-SI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sl-SI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info@upd-pozejdon.si</a:t>
            </a:r>
            <a:endParaRPr lang="sl-SI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l-SI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www.upd-pozejdon.si</a:t>
            </a:r>
          </a:p>
        </p:txBody>
      </p:sp>
    </p:spTree>
    <p:extLst>
      <p:ext uri="{BB962C8B-B14F-4D97-AF65-F5344CB8AC3E}">
        <p14:creationId xmlns:p14="http://schemas.microsoft.com/office/powerpoint/2010/main" val="16249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78979" y="504405"/>
            <a:ext cx="6099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sl-SI" sz="2400" dirty="0"/>
              <a:t>Potek tečaja</a:t>
            </a:r>
            <a:endParaRPr lang="de-DE" sz="2400" dirty="0"/>
          </a:p>
        </p:txBody>
      </p:sp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578978" y="1004090"/>
            <a:ext cx="9622035" cy="52445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20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007D"/>
              </a:buClr>
            </a:pPr>
            <a:r>
              <a:rPr lang="sl-SI" altLang="en-US" sz="1800" b="1" dirty="0">
                <a:solidFill>
                  <a:srgbClr val="00007D"/>
                </a:solidFill>
              </a:rPr>
              <a:t>Teoretične lekcije – v živo na Fakulteti za šport</a:t>
            </a:r>
            <a:endParaRPr lang="de-DE" altLang="en-US" sz="1800" b="1" dirty="0">
              <a:solidFill>
                <a:srgbClr val="00007D"/>
              </a:solidFill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vsak </a:t>
            </a:r>
            <a:r>
              <a:rPr lang="sl-SI" altLang="en-US" b="1" dirty="0">
                <a:solidFill>
                  <a:srgbClr val="000000"/>
                </a:solidFill>
                <a:ea typeface="ＭＳ Ｐゴシック" pitchFamily="34" charset="-128"/>
              </a:rPr>
              <a:t>torek od 18:00 do 19:30 </a:t>
            </a: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ure,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uvodno predavanje,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5 predavanj (6 lekcij),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izpit (pogoj za opravljen izpit je doseg vsaj 80% točk).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eaLnBrk="1" hangingPunct="1">
              <a:buClr>
                <a:srgbClr val="00007D"/>
              </a:buClr>
            </a:pPr>
            <a:r>
              <a:rPr lang="sl-SI" altLang="en-US" sz="1800" b="1" dirty="0">
                <a:solidFill>
                  <a:srgbClr val="00007D"/>
                </a:solidFill>
              </a:rPr>
              <a:t>Praktične vaje v bazenu – bazen Fakultete za šport</a:t>
            </a:r>
            <a:endParaRPr lang="de-DE" altLang="en-US" sz="1800" b="1" dirty="0">
              <a:solidFill>
                <a:srgbClr val="00007D"/>
              </a:solidFill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8x praktične vaj v bazenu,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vsak </a:t>
            </a:r>
            <a:r>
              <a:rPr lang="sl-SI" altLang="en-US" sz="1800" b="1" dirty="0"/>
              <a:t>ponedeljek od 18:15 do 20:15 </a:t>
            </a:r>
            <a:r>
              <a:rPr lang="sl-SI" altLang="en-US" sz="1800" dirty="0"/>
              <a:t>ali vsak </a:t>
            </a:r>
            <a:r>
              <a:rPr lang="sl-SI" altLang="en-US" sz="1800" b="1" dirty="0"/>
              <a:t>četrtek od 19:15 do 21:15 </a:t>
            </a:r>
            <a:r>
              <a:rPr lang="sl-SI" altLang="en-US" sz="1800" dirty="0"/>
              <a:t>ure,</a:t>
            </a: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na bazen pridite vsaj 15 minut prej, da se preoblečete.</a:t>
            </a:r>
          </a:p>
          <a:p>
            <a:pPr marL="457200" lvl="1" indent="0" eaLnBrk="1" hangingPunct="1">
              <a:buClr>
                <a:srgbClr val="00007D"/>
              </a:buClr>
              <a:buNone/>
            </a:pP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eaLnBrk="1" hangingPunct="1">
              <a:buClr>
                <a:srgbClr val="00007D"/>
              </a:buClr>
            </a:pPr>
            <a:r>
              <a:rPr lang="sl-SI" altLang="en-US" sz="1800" b="1" dirty="0">
                <a:solidFill>
                  <a:srgbClr val="00007D"/>
                </a:solidFill>
              </a:rPr>
              <a:t>Zaključni del tečaja na morju</a:t>
            </a:r>
            <a:endParaRPr lang="de-DE" altLang="en-US" sz="1800" b="1" dirty="0">
              <a:solidFill>
                <a:srgbClr val="00007D"/>
              </a:solidFill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predvidoma vikend v začetku maju 2026 na Hrvaškem v Sveti Marini (Istra, Labin) (petek, sobota, nedelja) </a:t>
            </a:r>
            <a:r>
              <a:rPr lang="sl-SI" altLang="en-US" dirty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https://www.camping-adriatic.com/sl/marina-kamp-labin/zemljevid-navodila</a:t>
            </a: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741600" lvl="1" indent="-284400" eaLnBrk="1" hangingPunct="1">
              <a:buClr>
                <a:srgbClr val="00007D"/>
              </a:buClr>
              <a:buNone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endParaRPr lang="sl-SI" alt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60259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4555" y="829120"/>
            <a:ext cx="6099175" cy="6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sl-SI" sz="2400" dirty="0"/>
              <a:t>Tečaj – POTAPLJAČ ODPRTIH VODA </a:t>
            </a:r>
            <a:endParaRPr lang="de-DE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04554" y="1526728"/>
            <a:ext cx="8891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za pristop k teoretičnemu izpitu je potrebna:</a:t>
            </a:r>
          </a:p>
          <a:p>
            <a:pPr marL="7429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75% prisotnost 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 </a:t>
            </a: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teoretičnih urah</a:t>
            </a:r>
            <a:r>
              <a:rPr lang="sl-SI" altLang="en-US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predmeta (4 predavanja), </a:t>
            </a:r>
          </a:p>
          <a:p>
            <a:pPr marL="7429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100% rešeni odgovori na koncu vsake lekcije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v e-literaturi, </a:t>
            </a:r>
          </a:p>
          <a:p>
            <a:pPr marL="7429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100% prisotnost 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 </a:t>
            </a: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praktičnih urah 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predmeta (opravičila se ne upoštevajo kot prisotnost na predmetu)</a:t>
            </a:r>
            <a:endParaRPr lang="sl-SI" altLang="en-US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sl-SI" altLang="en-US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za izvedbo praktičnih vaj v bazenu in na morju si morate </a:t>
            </a: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masko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dihalko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in </a:t>
            </a: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plavuti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sl-SI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priskrbeti sami</a:t>
            </a: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ostalo opremo si lahko izposodite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sl-SI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za pristop k predmetu je pogoj neoporečno zdravstveno stanje </a:t>
            </a:r>
            <a:r>
              <a:rPr lang="sl-SI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(zdravstveni vprašalnik oziroma zdravniški pregled za tiste, ki so na osnovi odgovorov v zdravstvenem vprašalniku napoteni nanj; zdravniški pregled </a:t>
            </a:r>
            <a:r>
              <a:rPr lang="sl-SI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sl-SI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organiziran v okviru predmeta)</a:t>
            </a:r>
            <a:endParaRPr lang="sl-SI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sl-SI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4994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632049" y="1316301"/>
            <a:ext cx="8363198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20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007D"/>
              </a:buClr>
            </a:pPr>
            <a:r>
              <a:rPr lang="sl-SI" altLang="en-US" sz="1800" b="1" dirty="0">
                <a:solidFill>
                  <a:srgbClr val="00007D"/>
                </a:solidFill>
              </a:rPr>
              <a:t>Cena potapljaškega tečaja (prijava preko COD-a) 170,00 EUR in VKLJUČUJE:</a:t>
            </a:r>
            <a:endParaRPr lang="de-DE" altLang="en-US" sz="1800" b="1" dirty="0">
              <a:solidFill>
                <a:srgbClr val="00007D"/>
              </a:solidFill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izvedbo predavanj in praktičnih vaj v bazenu,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uporabo bazena,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izposojo avtonomne potapljaške opreme za namen tečaja,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polnjenje jeklenk za izvedbo praktičnih vaj v bazenu,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dostop do digitalne literature v slovenskem jeziku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digitalno mednarodno priznano potapljaško izkaznico SSI Open </a:t>
            </a:r>
            <a:r>
              <a:rPr lang="sl-SI" altLang="en-US" dirty="0" err="1">
                <a:solidFill>
                  <a:srgbClr val="000000"/>
                </a:solidFill>
                <a:ea typeface="ＭＳ Ｐゴシック" pitchFamily="34" charset="-128"/>
              </a:rPr>
              <a:t>Water</a:t>
            </a: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l-SI" altLang="en-US" dirty="0" err="1">
                <a:solidFill>
                  <a:srgbClr val="000000"/>
                </a:solidFill>
                <a:ea typeface="ＭＳ Ｐゴシック" pitchFamily="34" charset="-128"/>
              </a:rPr>
              <a:t>Diver</a:t>
            </a: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fizično (plastično) mednarodno priznano potapljaško izkaznico SSI Open </a:t>
            </a:r>
            <a:r>
              <a:rPr lang="sl-SI" altLang="en-US" dirty="0" err="1">
                <a:solidFill>
                  <a:srgbClr val="000000"/>
                </a:solidFill>
                <a:ea typeface="ＭＳ Ｐゴシック" pitchFamily="34" charset="-128"/>
              </a:rPr>
              <a:t>Water</a:t>
            </a: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l-SI" altLang="en-US" dirty="0" err="1">
                <a:solidFill>
                  <a:srgbClr val="000000"/>
                </a:solidFill>
                <a:ea typeface="ＭＳ Ｐゴシック" pitchFamily="34" charset="-128"/>
              </a:rPr>
              <a:t>Diver</a:t>
            </a: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,</a:t>
            </a:r>
          </a:p>
          <a:p>
            <a:pPr marL="457200" lvl="1" indent="0" eaLnBrk="1" hangingPunct="1">
              <a:buClr>
                <a:srgbClr val="00007D"/>
              </a:buClr>
              <a:buNone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  <a:hlinkClick r:id="rId2"/>
              </a:rPr>
              <a:t>https://www.divessi.com/en/get-certified/scuba-diving/open-water-diver</a:t>
            </a: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evidenčni karton potapljaške šole.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70590" y="639667"/>
            <a:ext cx="6099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sl-SI" sz="2400" dirty="0"/>
              <a:t>TEČAJ – potapljač odprtih voda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3321276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15940" y="1534413"/>
            <a:ext cx="9359238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sz="20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5898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007D"/>
              </a:buClr>
            </a:pPr>
            <a:r>
              <a:rPr lang="sl-SI" altLang="en-US" sz="1800" b="1" dirty="0">
                <a:solidFill>
                  <a:srgbClr val="00007D"/>
                </a:solidFill>
              </a:rPr>
              <a:t>Cena potapljaškega tečaja NE vključuje:</a:t>
            </a:r>
            <a:endParaRPr lang="de-DE" altLang="en-US" sz="1800" b="1" dirty="0">
              <a:solidFill>
                <a:srgbClr val="00007D"/>
              </a:solidFill>
            </a:endParaRP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stroškov prevoza na zaključni del tečaja na morju (prevoz si organizirate sami),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stroškov bivanja in prehrane na morju,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r>
              <a:rPr lang="sl-SI" altLang="en-US" dirty="0">
                <a:solidFill>
                  <a:srgbClr val="000000"/>
                </a:solidFill>
                <a:ea typeface="ＭＳ Ｐゴシック" pitchFamily="34" charset="-128"/>
              </a:rPr>
              <a:t>stroškov polnjenja jeklenk ter uporabe potapljaškega centra na morju.</a:t>
            </a:r>
          </a:p>
          <a:p>
            <a:pPr marL="457200" lvl="1" indent="0" eaLnBrk="1" hangingPunct="1">
              <a:buClr>
                <a:srgbClr val="00007D"/>
              </a:buClr>
              <a:buNone/>
            </a:pP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eaLnBrk="1" hangingPunct="1">
              <a:buClr>
                <a:srgbClr val="00007D"/>
              </a:buClr>
            </a:pPr>
            <a:r>
              <a:rPr lang="sl-SI" altLang="en-US" sz="1800" dirty="0">
                <a:solidFill>
                  <a:srgbClr val="00007D"/>
                </a:solidFill>
              </a:rPr>
              <a:t>Predviden dodatni strošek na morju (bivanje, polnjenje jeklenk ter uporaba potapljaškega centra na morju) znaša </a:t>
            </a:r>
            <a:r>
              <a:rPr lang="sl-SI" altLang="en-US" sz="1800" b="1" dirty="0">
                <a:solidFill>
                  <a:srgbClr val="00007D"/>
                </a:solidFill>
              </a:rPr>
              <a:t>cca. 180 EUR</a:t>
            </a:r>
            <a:r>
              <a:rPr lang="sl-SI" altLang="en-US" sz="1800" dirty="0">
                <a:solidFill>
                  <a:srgbClr val="00007D"/>
                </a:solidFill>
              </a:rPr>
              <a:t>.</a:t>
            </a:r>
          </a:p>
          <a:p>
            <a:pPr lvl="1" eaLnBrk="1" hangingPunct="1">
              <a:buClr>
                <a:srgbClr val="00007D"/>
              </a:buClr>
              <a:buFont typeface="Arial" pitchFamily="34" charset="0"/>
              <a:buChar char="•"/>
            </a:pPr>
            <a:endParaRPr lang="sl-SI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95758" y="841003"/>
            <a:ext cx="6099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cap="all" baseline="0" dirty="0">
                <a:solidFill>
                  <a:srgbClr val="FFC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505"/>
                </a:solidFill>
                <a:latin typeface="Arial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F5F5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sl-SI" sz="2400" dirty="0"/>
              <a:t>TEČAJ – potapljač odprtih voda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083892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70183" y="107758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HVALA ZA VAŠO POZORNOST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0537"/>
            <a:ext cx="7452320" cy="49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963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Pixel">
  <a:themeElements>
    <a:clrScheme name="1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1_Pix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65" charset="-128"/>
          </a:defRPr>
        </a:defPPr>
      </a:lstStyle>
    </a:lnDef>
  </a:objectDefaults>
  <a:extraClrSchemeLst>
    <a:extraClrScheme>
      <a:clrScheme name="1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0_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458</Words>
  <Application>Microsoft Office PowerPoint</Application>
  <PresentationFormat>Širokozaslonsko</PresentationFormat>
  <Paragraphs>53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Arial Bold</vt:lpstr>
      <vt:lpstr>Calibri</vt:lpstr>
      <vt:lpstr>Calibri Light</vt:lpstr>
      <vt:lpstr>Verdana</vt:lpstr>
      <vt:lpstr>Wingdings</vt:lpstr>
      <vt:lpstr>Officeova tema</vt:lpstr>
      <vt:lpstr>11_Pixel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Polona</dc:creator>
  <cp:lastModifiedBy>Polona Palma</cp:lastModifiedBy>
  <cp:revision>12</cp:revision>
  <dcterms:created xsi:type="dcterms:W3CDTF">2021-09-23T09:20:07Z</dcterms:created>
  <dcterms:modified xsi:type="dcterms:W3CDTF">2025-08-22T10:04:33Z</dcterms:modified>
</cp:coreProperties>
</file>